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5" r:id="rId15"/>
    <p:sldId id="266"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AF7D6C-4738-420F-8909-A4BE053FC7CC}" v="7" dt="2025-06-11T01:23:53.65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3" d="100"/>
          <a:sy n="63" d="100"/>
        </p:scale>
        <p:origin x="1398"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obal Galaz" userId="32bb2e60b92da9d9" providerId="LiveId" clId="{0FAF7D6C-4738-420F-8909-A4BE053FC7CC}"/>
    <pc:docChg chg="custSel modSld">
      <pc:chgData name="Cristobal Galaz" userId="32bb2e60b92da9d9" providerId="LiveId" clId="{0FAF7D6C-4738-420F-8909-A4BE053FC7CC}" dt="2025-06-11T01:23:53.650" v="43"/>
      <pc:docMkLst>
        <pc:docMk/>
      </pc:docMkLst>
      <pc:sldChg chg="modSp">
        <pc:chgData name="Cristobal Galaz" userId="32bb2e60b92da9d9" providerId="LiveId" clId="{0FAF7D6C-4738-420F-8909-A4BE053FC7CC}" dt="2025-06-11T01:23:32.485" v="36"/>
        <pc:sldMkLst>
          <pc:docMk/>
          <pc:sldMk cId="2987552906" sldId="264"/>
        </pc:sldMkLst>
        <pc:spChg chg="mod">
          <ac:chgData name="Cristobal Galaz" userId="32bb2e60b92da9d9" providerId="LiveId" clId="{0FAF7D6C-4738-420F-8909-A4BE053FC7CC}" dt="2025-06-11T01:23:32.485" v="36"/>
          <ac:spMkLst>
            <pc:docMk/>
            <pc:sldMk cId="2987552906" sldId="264"/>
            <ac:spMk id="5" creationId="{1B07C49E-AFFC-EC46-8930-E4D428F5F943}"/>
          </ac:spMkLst>
        </pc:spChg>
      </pc:sldChg>
      <pc:sldChg chg="modSp">
        <pc:chgData name="Cristobal Galaz" userId="32bb2e60b92da9d9" providerId="LiveId" clId="{0FAF7D6C-4738-420F-8909-A4BE053FC7CC}" dt="2025-06-11T01:23:37.150" v="37"/>
        <pc:sldMkLst>
          <pc:docMk/>
          <pc:sldMk cId="1578726356" sldId="265"/>
        </pc:sldMkLst>
        <pc:spChg chg="mod">
          <ac:chgData name="Cristobal Galaz" userId="32bb2e60b92da9d9" providerId="LiveId" clId="{0FAF7D6C-4738-420F-8909-A4BE053FC7CC}" dt="2025-06-11T01:23:37.150" v="37"/>
          <ac:spMkLst>
            <pc:docMk/>
            <pc:sldMk cId="1578726356" sldId="265"/>
            <ac:spMk id="5" creationId="{1B07C49E-AFFC-EC46-8930-E4D428F5F943}"/>
          </ac:spMkLst>
        </pc:spChg>
      </pc:sldChg>
      <pc:sldChg chg="modSp">
        <pc:chgData name="Cristobal Galaz" userId="32bb2e60b92da9d9" providerId="LiveId" clId="{0FAF7D6C-4738-420F-8909-A4BE053FC7CC}" dt="2025-06-11T01:23:43.872" v="38"/>
        <pc:sldMkLst>
          <pc:docMk/>
          <pc:sldMk cId="779971636" sldId="266"/>
        </pc:sldMkLst>
        <pc:spChg chg="mod">
          <ac:chgData name="Cristobal Galaz" userId="32bb2e60b92da9d9" providerId="LiveId" clId="{0FAF7D6C-4738-420F-8909-A4BE053FC7CC}" dt="2025-06-11T01:23:43.872" v="38"/>
          <ac:spMkLst>
            <pc:docMk/>
            <pc:sldMk cId="779971636" sldId="266"/>
            <ac:spMk id="5" creationId="{1B07C49E-AFFC-EC46-8930-E4D428F5F943}"/>
          </ac:spMkLst>
        </pc:spChg>
      </pc:sldChg>
      <pc:sldChg chg="modSp mod">
        <pc:chgData name="Cristobal Galaz" userId="32bb2e60b92da9d9" providerId="LiveId" clId="{0FAF7D6C-4738-420F-8909-A4BE053FC7CC}" dt="2025-06-11T01:23:50.378" v="42" actId="27636"/>
        <pc:sldMkLst>
          <pc:docMk/>
          <pc:sldMk cId="148114319" sldId="276"/>
        </pc:sldMkLst>
        <pc:spChg chg="mod">
          <ac:chgData name="Cristobal Galaz" userId="32bb2e60b92da9d9" providerId="LiveId" clId="{0FAF7D6C-4738-420F-8909-A4BE053FC7CC}" dt="2025-06-11T01:23:50.378" v="42" actId="27636"/>
          <ac:spMkLst>
            <pc:docMk/>
            <pc:sldMk cId="148114319" sldId="276"/>
            <ac:spMk id="5" creationId="{1B07C49E-AFFC-EC46-8930-E4D428F5F943}"/>
          </ac:spMkLst>
        </pc:spChg>
      </pc:sldChg>
      <pc:sldChg chg="modSp">
        <pc:chgData name="Cristobal Galaz" userId="32bb2e60b92da9d9" providerId="LiveId" clId="{0FAF7D6C-4738-420F-8909-A4BE053FC7CC}" dt="2025-06-11T01:23:23.110" v="34"/>
        <pc:sldMkLst>
          <pc:docMk/>
          <pc:sldMk cId="280316088" sldId="299"/>
        </pc:sldMkLst>
        <pc:spChg chg="mod">
          <ac:chgData name="Cristobal Galaz" userId="32bb2e60b92da9d9" providerId="LiveId" clId="{0FAF7D6C-4738-420F-8909-A4BE053FC7CC}" dt="2025-06-11T01:23:23.110" v="34"/>
          <ac:spMkLst>
            <pc:docMk/>
            <pc:sldMk cId="280316088" sldId="299"/>
            <ac:spMk id="3" creationId="{AB0AB2AC-B7E6-6849-9AE9-697369407F8F}"/>
          </ac:spMkLst>
        </pc:spChg>
      </pc:sldChg>
      <pc:sldChg chg="modSp">
        <pc:chgData name="Cristobal Galaz" userId="32bb2e60b92da9d9" providerId="LiveId" clId="{0FAF7D6C-4738-420F-8909-A4BE053FC7CC}" dt="2025-06-11T01:23:27.894" v="35"/>
        <pc:sldMkLst>
          <pc:docMk/>
          <pc:sldMk cId="1385553969" sldId="302"/>
        </pc:sldMkLst>
        <pc:spChg chg="mod">
          <ac:chgData name="Cristobal Galaz" userId="32bb2e60b92da9d9" providerId="LiveId" clId="{0FAF7D6C-4738-420F-8909-A4BE053FC7CC}" dt="2025-06-11T01:23:27.894" v="35"/>
          <ac:spMkLst>
            <pc:docMk/>
            <pc:sldMk cId="1385553969" sldId="302"/>
            <ac:spMk id="3" creationId="{AB0AB2AC-B7E6-6849-9AE9-697369407F8F}"/>
          </ac:spMkLst>
        </pc:spChg>
      </pc:sldChg>
      <pc:sldChg chg="modSp">
        <pc:chgData name="Cristobal Galaz" userId="32bb2e60b92da9d9" providerId="LiveId" clId="{0FAF7D6C-4738-420F-8909-A4BE053FC7CC}" dt="2025-06-11T01:23:53.650" v="43"/>
        <pc:sldMkLst>
          <pc:docMk/>
          <pc:sldMk cId="334532777" sldId="303"/>
        </pc:sldMkLst>
        <pc:spChg chg="mod">
          <ac:chgData name="Cristobal Galaz" userId="32bb2e60b92da9d9" providerId="LiveId" clId="{0FAF7D6C-4738-420F-8909-A4BE053FC7CC}" dt="2025-06-11T01:23:53.650" v="43"/>
          <ac:spMkLst>
            <pc:docMk/>
            <pc:sldMk cId="334532777" sldId="303"/>
            <ac:spMk id="5" creationId="{1B07C49E-AFFC-EC46-8930-E4D428F5F943}"/>
          </ac:spMkLst>
        </pc:spChg>
      </pc:sldChg>
      <pc:sldChg chg="modSp mod">
        <pc:chgData name="Cristobal Galaz" userId="32bb2e60b92da9d9" providerId="LiveId" clId="{0FAF7D6C-4738-420F-8909-A4BE053FC7CC}" dt="2025-06-11T01:21:33.308" v="33" actId="20577"/>
        <pc:sldMkLst>
          <pc:docMk/>
          <pc:sldMk cId="1277611629" sldId="327"/>
        </pc:sldMkLst>
        <pc:spChg chg="mod">
          <ac:chgData name="Cristobal Galaz" userId="32bb2e60b92da9d9" providerId="LiveId" clId="{0FAF7D6C-4738-420F-8909-A4BE053FC7CC}" dt="2025-06-11T01:21:33.308" v="33" actId="20577"/>
          <ac:spMkLst>
            <pc:docMk/>
            <pc:sldMk cId="1277611629" sldId="327"/>
            <ac:spMk id="6" creationId="{2C36AF9D-A911-994B-90EA-013D4CDA560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&lt;Cristobal galaz&gt;</a:t>
            </a:r>
          </a:p>
          <a:p>
            <a:r>
              <a:rPr lang="en-US">
                <a:solidFill>
                  <a:schemeClr val="bg2"/>
                </a:solidFill>
                <a:latin typeface="Abadi" panose="020B0604020104020204" pitchFamily="34" charset="0"/>
                <a:ea typeface="SF Pro" pitchFamily="2" charset="0"/>
                <a:cs typeface="SF Pro" pitchFamily="2" charset="0"/>
              </a:rPr>
              <a:t>&lt;6/10/2025&gt;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8411" y="1312936"/>
            <a:ext cx="5736326" cy="4351338"/>
          </a:xfrm>
          <a:prstGeom prst="rect">
            <a:avLst/>
          </a:prstGeom>
        </p:spPr>
        <p:txBody>
          <a:bodyPr/>
          <a:lstStyle/>
          <a:p>
            <a:r>
              <a:rPr lang="es-ES" sz="2200" dirty="0">
                <a:solidFill>
                  <a:schemeClr val="accent3">
                    <a:lumMod val="25000"/>
                  </a:schemeClr>
                </a:solidFill>
                <a:latin typeface="Abadi" panose="020B0604020104020204" pitchFamily="34" charset="0"/>
              </a:rPr>
              <a:t>Realizamos un análisis exploratorio de datos y determinamos las etiquetas de </a:t>
            </a:r>
            <a:r>
              <a:rPr lang="es-ES" sz="2200" dirty="0" err="1">
                <a:solidFill>
                  <a:schemeClr val="accent3">
                    <a:lumMod val="25000"/>
                  </a:schemeClr>
                </a:solidFill>
                <a:latin typeface="Abadi" panose="020B0604020104020204" pitchFamily="34" charset="0"/>
              </a:rPr>
              <a:t>entrenamiento.Calculamos</a:t>
            </a:r>
            <a:r>
              <a:rPr lang="es-ES" sz="2200" dirty="0">
                <a:solidFill>
                  <a:schemeClr val="accent3">
                    <a:lumMod val="25000"/>
                  </a:schemeClr>
                </a:solidFill>
                <a:latin typeface="Abadi" panose="020B0604020104020204" pitchFamily="34" charset="0"/>
              </a:rPr>
              <a:t> el número de lanzamientos en cada sitio, así como el número y la frecuencia de cada </a:t>
            </a:r>
            <a:r>
              <a:rPr lang="es-ES" sz="2200" dirty="0" err="1">
                <a:solidFill>
                  <a:schemeClr val="accent3">
                    <a:lumMod val="25000"/>
                  </a:schemeClr>
                </a:solidFill>
                <a:latin typeface="Abadi" panose="020B0604020104020204" pitchFamily="34" charset="0"/>
              </a:rPr>
              <a:t>órbita.Creamos</a:t>
            </a:r>
            <a:r>
              <a:rPr lang="es-ES" sz="2200" dirty="0">
                <a:solidFill>
                  <a:schemeClr val="accent3">
                    <a:lumMod val="25000"/>
                  </a:schemeClr>
                </a:solidFill>
                <a:latin typeface="Abadi" panose="020B0604020104020204" pitchFamily="34" charset="0"/>
              </a:rPr>
              <a:t> la etiqueta de resultado del aterrizaje a partir de la columna de resultados y exportamos los resultados a CSV.</a:t>
            </a: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https://github.com/Cristobal-galaz/Tools-for-Data-Science/tree/main/space%20x</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6506337" y="1301121"/>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9964"/>
            <a:ext cx="9745589" cy="4351338"/>
          </a:xfrm>
          <a:prstGeom prst="rect">
            <a:avLst/>
          </a:prstGeom>
        </p:spPr>
        <p:txBody>
          <a:bodyPr lIns="91440" tIns="45720" rIns="91440" bIns="45720" anchor="t"/>
          <a:lstStyle/>
          <a:p>
            <a:pPr>
              <a:lnSpc>
                <a:spcPct val="100000"/>
              </a:lnSpc>
              <a:spcBef>
                <a:spcPts val="1400"/>
              </a:spcBef>
            </a:pPr>
            <a:r>
              <a:rPr lang="es-ES" sz="2200" dirty="0">
                <a:solidFill>
                  <a:schemeClr val="accent3">
                    <a:lumMod val="25000"/>
                  </a:schemeClr>
                </a:solidFill>
                <a:latin typeface="Abadi"/>
              </a:rPr>
              <a:t>Exploramos los datos visualizando la relación entre el número de vuelo y el sitio de lanzamiento, la carga útil y el sitio de lanzamiento, la tasa de éxito de cada tipo de órbita, el número de vuelo y el tipo de órbita y la tendencia anual de éxito del lanzamiento. </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https://github.com/Cristobal-galaz/Tools-for-Data-Science/tree/main/space%20x</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endParaRPr>
          </a:p>
        </p:txBody>
      </p:sp>
      <p:pic>
        <p:nvPicPr>
          <p:cNvPr id="2" name="Picture 8">
            <a:extLst>
              <a:ext uri="{FF2B5EF4-FFF2-40B4-BE49-F238E27FC236}">
                <a16:creationId xmlns:a16="http://schemas.microsoft.com/office/drawing/2014/main" id="{FC3F8E94-53AE-4C70-AB1E-27F399939A53}"/>
              </a:ext>
            </a:extLst>
          </p:cNvPr>
          <p:cNvPicPr>
            <a:picLocks noChangeAspect="1"/>
          </p:cNvPicPr>
          <p:nvPr/>
        </p:nvPicPr>
        <p:blipFill>
          <a:blip r:embed="rId3"/>
          <a:stretch>
            <a:fillRect/>
          </a:stretch>
        </p:blipFill>
        <p:spPr>
          <a:xfrm>
            <a:off x="5325987" y="3547639"/>
            <a:ext cx="5189612" cy="2965765"/>
          </a:xfrm>
          <a:prstGeom prst="rect">
            <a:avLst/>
          </a:prstGeom>
        </p:spPr>
      </p:pic>
      <p:pic>
        <p:nvPicPr>
          <p:cNvPr id="6"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307804" y="3756022"/>
            <a:ext cx="5000794" cy="2757382"/>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s-ES" sz="2200" dirty="0">
                <a:solidFill>
                  <a:schemeClr val="accent3">
                    <a:lumMod val="25000"/>
                  </a:schemeClr>
                </a:solidFill>
                <a:latin typeface="Abadi"/>
              </a:rPr>
              <a:t>Se cargo  el conjunto de datos de SpaceX en una base de datos PostgreSQL sin salir del </a:t>
            </a:r>
            <a:r>
              <a:rPr lang="es-ES" sz="2200" dirty="0" err="1">
                <a:solidFill>
                  <a:schemeClr val="accent3">
                    <a:lumMod val="25000"/>
                  </a:schemeClr>
                </a:solidFill>
                <a:latin typeface="Abadi"/>
              </a:rPr>
              <a:t>Jupyter</a:t>
            </a:r>
            <a:r>
              <a:rPr lang="es-ES" sz="2200" dirty="0">
                <a:solidFill>
                  <a:schemeClr val="accent3">
                    <a:lumMod val="25000"/>
                  </a:schemeClr>
                </a:solidFill>
                <a:latin typeface="Abadi"/>
              </a:rPr>
              <a:t> </a:t>
            </a:r>
            <a:r>
              <a:rPr lang="es-ES" sz="2200" dirty="0" err="1">
                <a:solidFill>
                  <a:schemeClr val="accent3">
                    <a:lumMod val="25000"/>
                  </a:schemeClr>
                </a:solidFill>
                <a:latin typeface="Abadi"/>
              </a:rPr>
              <a:t>Notebook.Aplicamos</a:t>
            </a:r>
            <a:r>
              <a:rPr lang="es-ES" sz="2200" dirty="0">
                <a:solidFill>
                  <a:schemeClr val="accent3">
                    <a:lumMod val="25000"/>
                  </a:schemeClr>
                </a:solidFill>
                <a:latin typeface="Abadi"/>
              </a:rPr>
              <a:t> EDA con SQL para obtener información de los datos. Creamos consultas para averiguar, por </a:t>
            </a:r>
            <a:r>
              <a:rPr lang="es-ES" sz="2200" dirty="0" err="1">
                <a:solidFill>
                  <a:schemeClr val="accent3">
                    <a:lumMod val="25000"/>
                  </a:schemeClr>
                </a:solidFill>
                <a:latin typeface="Abadi"/>
              </a:rPr>
              <a:t>ejemplo:Los</a:t>
            </a:r>
            <a:r>
              <a:rPr lang="es-ES" sz="2200" dirty="0">
                <a:solidFill>
                  <a:schemeClr val="accent3">
                    <a:lumMod val="25000"/>
                  </a:schemeClr>
                </a:solidFill>
                <a:latin typeface="Abadi"/>
              </a:rPr>
              <a:t> nombres de los sitios de lanzamiento únicos en la misión </a:t>
            </a:r>
            <a:r>
              <a:rPr lang="es-ES" sz="2200" dirty="0" err="1">
                <a:solidFill>
                  <a:schemeClr val="accent3">
                    <a:lumMod val="25000"/>
                  </a:schemeClr>
                </a:solidFill>
                <a:latin typeface="Abadi"/>
              </a:rPr>
              <a:t>espacial.La</a:t>
            </a:r>
            <a:r>
              <a:rPr lang="es-ES" sz="2200" dirty="0">
                <a:solidFill>
                  <a:schemeClr val="accent3">
                    <a:lumMod val="25000"/>
                  </a:schemeClr>
                </a:solidFill>
                <a:latin typeface="Abadi"/>
              </a:rPr>
              <a:t> masa total de la carga útil transportada por los propulsores lanzados por la NASA (CRS).La ​​masa promedio de la carga útil transportada por la versión F9 v1.1 del </a:t>
            </a:r>
            <a:r>
              <a:rPr lang="es-ES" sz="2200" dirty="0" err="1">
                <a:solidFill>
                  <a:schemeClr val="accent3">
                    <a:lumMod val="25000"/>
                  </a:schemeClr>
                </a:solidFill>
                <a:latin typeface="Abadi"/>
              </a:rPr>
              <a:t>propulsor.El</a:t>
            </a:r>
            <a:r>
              <a:rPr lang="es-ES" sz="2200" dirty="0">
                <a:solidFill>
                  <a:schemeClr val="accent3">
                    <a:lumMod val="25000"/>
                  </a:schemeClr>
                </a:solidFill>
                <a:latin typeface="Abadi"/>
              </a:rPr>
              <a:t> número total de misiones exitosas y </a:t>
            </a:r>
            <a:r>
              <a:rPr lang="es-ES" sz="2200" dirty="0" err="1">
                <a:solidFill>
                  <a:schemeClr val="accent3">
                    <a:lumMod val="25000"/>
                  </a:schemeClr>
                </a:solidFill>
                <a:latin typeface="Abadi"/>
              </a:rPr>
              <a:t>fallidas.Los</a:t>
            </a:r>
            <a:r>
              <a:rPr lang="es-ES" sz="2200" dirty="0">
                <a:solidFill>
                  <a:schemeClr val="accent3">
                    <a:lumMod val="25000"/>
                  </a:schemeClr>
                </a:solidFill>
                <a:latin typeface="Abadi"/>
              </a:rPr>
              <a:t> aterrizajes fallidos de los drones, su versión de propulsor y los nombres de los sitios de lanzamiento. </a:t>
            </a:r>
          </a:p>
          <a:p>
            <a:pPr>
              <a:lnSpc>
                <a:spcPct val="100000"/>
              </a:lnSpc>
              <a:spcBef>
                <a:spcPts val="1400"/>
              </a:spcBef>
            </a:pPr>
            <a:endParaRPr lang="es-E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https://github.com/Cristobal-galaz/Tools-for-Data-Science/tree/main/space%20x</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a:bodyPr>
          <a:lstStyle/>
          <a:p>
            <a:pPr>
              <a:lnSpc>
                <a:spcPct val="100000"/>
              </a:lnSpc>
              <a:spcBef>
                <a:spcPts val="1400"/>
              </a:spcBef>
            </a:pPr>
            <a:r>
              <a:rPr lang="es-ES" sz="2200" dirty="0">
                <a:solidFill>
                  <a:schemeClr val="accent3">
                    <a:lumMod val="25000"/>
                  </a:schemeClr>
                </a:solidFill>
                <a:latin typeface="Abadi" panose="020B0604020104020204" pitchFamily="34" charset="0"/>
              </a:rPr>
              <a:t>Marcamos todos los sitios de lanzamiento y añadimos objetos como marcadores, círculos y líneas para indicar el éxito o el fracaso de los lanzamientos en cada sitio del mapa de </a:t>
            </a:r>
            <a:r>
              <a:rPr lang="es-ES" sz="2200" dirty="0" err="1">
                <a:solidFill>
                  <a:schemeClr val="accent3">
                    <a:lumMod val="25000"/>
                  </a:schemeClr>
                </a:solidFill>
                <a:latin typeface="Abadi" panose="020B0604020104020204" pitchFamily="34" charset="0"/>
              </a:rPr>
              <a:t>folio.Asignamos</a:t>
            </a:r>
            <a:r>
              <a:rPr lang="es-ES" sz="2200" dirty="0">
                <a:solidFill>
                  <a:schemeClr val="accent3">
                    <a:lumMod val="25000"/>
                  </a:schemeClr>
                </a:solidFill>
                <a:latin typeface="Abadi" panose="020B0604020104020204" pitchFamily="34" charset="0"/>
              </a:rPr>
              <a:t> los resultados de lanzamiento característicos (éxito o fracaso) a las clases 0 y 1; es decir, 0 para fracaso y 1 para </a:t>
            </a:r>
            <a:r>
              <a:rPr lang="es-ES" sz="2200" dirty="0" err="1">
                <a:solidFill>
                  <a:schemeClr val="accent3">
                    <a:lumMod val="25000"/>
                  </a:schemeClr>
                </a:solidFill>
                <a:latin typeface="Abadi" panose="020B0604020104020204" pitchFamily="34" charset="0"/>
              </a:rPr>
              <a:t>éxito.Utilizando</a:t>
            </a:r>
            <a:r>
              <a:rPr lang="es-ES" sz="2200" dirty="0">
                <a:solidFill>
                  <a:schemeClr val="accent3">
                    <a:lumMod val="25000"/>
                  </a:schemeClr>
                </a:solidFill>
                <a:latin typeface="Abadi" panose="020B0604020104020204" pitchFamily="34" charset="0"/>
              </a:rPr>
              <a:t> los grupos de marcadores con etiquetas de color, identificamos los sitios de lanzamiento con una tasa de éxito relativamente </a:t>
            </a:r>
            <a:r>
              <a:rPr lang="es-ES" sz="2200" dirty="0" err="1">
                <a:solidFill>
                  <a:schemeClr val="accent3">
                    <a:lumMod val="25000"/>
                  </a:schemeClr>
                </a:solidFill>
                <a:latin typeface="Abadi" panose="020B0604020104020204" pitchFamily="34" charset="0"/>
              </a:rPr>
              <a:t>alta.Calculamos</a:t>
            </a:r>
            <a:r>
              <a:rPr lang="es-ES" sz="2200" dirty="0">
                <a:solidFill>
                  <a:schemeClr val="accent3">
                    <a:lumMod val="25000"/>
                  </a:schemeClr>
                </a:solidFill>
                <a:latin typeface="Abadi" panose="020B0604020104020204" pitchFamily="34" charset="0"/>
              </a:rPr>
              <a:t> las distancias entre un sitio de lanzamiento y sus proximidades. </a:t>
            </a:r>
            <a:r>
              <a:rPr lang="es-ES" sz="2200" dirty="0" err="1">
                <a:solidFill>
                  <a:schemeClr val="accent3">
                    <a:lumMod val="25000"/>
                  </a:schemeClr>
                </a:solidFill>
                <a:latin typeface="Abadi" panose="020B0604020104020204" pitchFamily="34" charset="0"/>
              </a:rPr>
              <a:t>Permitiendonos</a:t>
            </a:r>
            <a:r>
              <a:rPr lang="es-ES" sz="2200" dirty="0">
                <a:solidFill>
                  <a:schemeClr val="accent3">
                    <a:lumMod val="25000"/>
                  </a:schemeClr>
                </a:solidFill>
                <a:latin typeface="Abadi" panose="020B0604020104020204" pitchFamily="34" charset="0"/>
              </a:rPr>
              <a:t> responder  a algunas </a:t>
            </a:r>
            <a:r>
              <a:rPr lang="es-ES" sz="2200" dirty="0" err="1">
                <a:solidFill>
                  <a:schemeClr val="accent3">
                    <a:lumMod val="25000"/>
                  </a:schemeClr>
                </a:solidFill>
                <a:latin typeface="Abadi" panose="020B0604020104020204" pitchFamily="34" charset="0"/>
              </a:rPr>
              <a:t>preguntascomo</a:t>
            </a:r>
            <a:r>
              <a:rPr lang="es-ES" sz="2200" dirty="0">
                <a:solidFill>
                  <a:schemeClr val="accent3">
                    <a:lumMod val="25000"/>
                  </a:schemeClr>
                </a:solidFill>
                <a:latin typeface="Abadi" panose="020B0604020104020204" pitchFamily="34" charset="0"/>
              </a:rPr>
              <a:t> lo son :¿Están los sitios de lanzamiento cerca de vías férreas, carreteras y costas?¿Se mantienen los sitios de lanzamiento a cierta distancia de las ciudades?</a:t>
            </a:r>
          </a:p>
          <a:p>
            <a:pPr>
              <a:lnSpc>
                <a:spcPct val="100000"/>
              </a:lnSpc>
              <a:spcBef>
                <a:spcPts val="1400"/>
              </a:spcBef>
            </a:pPr>
            <a:endParaRPr lang="es-ES" sz="2200" dirty="0">
              <a:solidFill>
                <a:schemeClr val="accent3">
                  <a:lumMod val="25000"/>
                </a:schemeClr>
              </a:solidFill>
              <a:latin typeface="Abadi" panose="020B0604020104020204" pitchFamily="34" charset="0"/>
            </a:endParaRPr>
          </a:p>
          <a:p>
            <a:pPr>
              <a:lnSpc>
                <a:spcPct val="100000"/>
              </a:lnSpc>
              <a:spcBef>
                <a:spcPts val="1400"/>
              </a:spcBef>
            </a:pPr>
            <a:r>
              <a:rPr lang="en-US" dirty="0"/>
              <a:t>https://github.com/Cristobal-galaz/Tools-for-Data-Science/tree/main/space%20x</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s-ES" sz="2200" dirty="0">
                <a:solidFill>
                  <a:schemeClr val="accent3">
                    <a:lumMod val="25000"/>
                  </a:schemeClr>
                </a:solidFill>
                <a:latin typeface="Abadi" panose="020B0604020104020204" pitchFamily="34" charset="0"/>
              </a:rPr>
              <a:t>Creamos un panel interactivo con </a:t>
            </a:r>
            <a:r>
              <a:rPr lang="es-ES" sz="2200" dirty="0" err="1">
                <a:solidFill>
                  <a:schemeClr val="accent3">
                    <a:lumMod val="25000"/>
                  </a:schemeClr>
                </a:solidFill>
                <a:latin typeface="Abadi" panose="020B0604020104020204" pitchFamily="34" charset="0"/>
              </a:rPr>
              <a:t>Plotly</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dash.Creamos</a:t>
            </a:r>
            <a:r>
              <a:rPr lang="es-ES" sz="2200" dirty="0">
                <a:solidFill>
                  <a:schemeClr val="accent3">
                    <a:lumMod val="25000"/>
                  </a:schemeClr>
                </a:solidFill>
                <a:latin typeface="Abadi" panose="020B0604020104020204" pitchFamily="34" charset="0"/>
              </a:rPr>
              <a:t> gráficos circulares que muestran el total de lanzamientos en determinados </a:t>
            </a:r>
            <a:r>
              <a:rPr lang="es-ES" sz="2200" dirty="0" err="1">
                <a:solidFill>
                  <a:schemeClr val="accent3">
                    <a:lumMod val="25000"/>
                  </a:schemeClr>
                </a:solidFill>
                <a:latin typeface="Abadi" panose="020B0604020104020204" pitchFamily="34" charset="0"/>
              </a:rPr>
              <a:t>sitios.Creamos</a:t>
            </a:r>
            <a:r>
              <a:rPr lang="es-ES" sz="2200" dirty="0">
                <a:solidFill>
                  <a:schemeClr val="accent3">
                    <a:lumMod val="25000"/>
                  </a:schemeClr>
                </a:solidFill>
                <a:latin typeface="Abadi" panose="020B0604020104020204" pitchFamily="34" charset="0"/>
              </a:rPr>
              <a:t> un gráfico de dispersión que muestra la relación entre el resultado y la masa de la carga útil (kg) para las diferentes versiones del propulsor. </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https://github.com/Cristobal-galaz/Tools-for-Data-Science/tree/main/space%20x</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s-ES" sz="2200" dirty="0">
                <a:solidFill>
                  <a:schemeClr val="accent3">
                    <a:lumMod val="25000"/>
                  </a:schemeClr>
                </a:solidFill>
                <a:latin typeface="Abadi" panose="020B0604020104020204" pitchFamily="34" charset="0"/>
              </a:rPr>
              <a:t>Cargamos los datos con </a:t>
            </a:r>
            <a:r>
              <a:rPr lang="es-ES" sz="2200" dirty="0" err="1">
                <a:solidFill>
                  <a:schemeClr val="accent3">
                    <a:lumMod val="25000"/>
                  </a:schemeClr>
                </a:solidFill>
                <a:latin typeface="Abadi" panose="020B0604020104020204" pitchFamily="34" charset="0"/>
              </a:rPr>
              <a:t>Numpy</a:t>
            </a:r>
            <a:r>
              <a:rPr lang="es-ES" sz="2200" dirty="0">
                <a:solidFill>
                  <a:schemeClr val="accent3">
                    <a:lumMod val="25000"/>
                  </a:schemeClr>
                </a:solidFill>
                <a:latin typeface="Abadi" panose="020B0604020104020204" pitchFamily="34" charset="0"/>
              </a:rPr>
              <a:t> y Pandas, los transformamos y los dividimos en entrenamiento y </a:t>
            </a:r>
            <a:r>
              <a:rPr lang="es-ES" sz="2200" dirty="0" err="1">
                <a:solidFill>
                  <a:schemeClr val="accent3">
                    <a:lumMod val="25000"/>
                  </a:schemeClr>
                </a:solidFill>
                <a:latin typeface="Abadi" panose="020B0604020104020204" pitchFamily="34" charset="0"/>
              </a:rPr>
              <a:t>prueba.Creamos</a:t>
            </a:r>
            <a:r>
              <a:rPr lang="es-ES" sz="2200" dirty="0">
                <a:solidFill>
                  <a:schemeClr val="accent3">
                    <a:lumMod val="25000"/>
                  </a:schemeClr>
                </a:solidFill>
                <a:latin typeface="Abadi" panose="020B0604020104020204" pitchFamily="34" charset="0"/>
              </a:rPr>
              <a:t> diferentes modelos de aprendizaje automático y ajustamos diferentes </a:t>
            </a:r>
            <a:r>
              <a:rPr lang="es-ES" sz="2200" dirty="0" err="1">
                <a:solidFill>
                  <a:schemeClr val="accent3">
                    <a:lumMod val="25000"/>
                  </a:schemeClr>
                </a:solidFill>
                <a:latin typeface="Abadi" panose="020B0604020104020204" pitchFamily="34" charset="0"/>
              </a:rPr>
              <a:t>hiperparámetros</a:t>
            </a:r>
            <a:r>
              <a:rPr lang="es-ES" sz="2200" dirty="0">
                <a:solidFill>
                  <a:schemeClr val="accent3">
                    <a:lumMod val="25000"/>
                  </a:schemeClr>
                </a:solidFill>
                <a:latin typeface="Abadi" panose="020B0604020104020204" pitchFamily="34" charset="0"/>
              </a:rPr>
              <a:t> con </a:t>
            </a:r>
            <a:r>
              <a:rPr lang="es-ES" sz="2200" dirty="0" err="1">
                <a:solidFill>
                  <a:schemeClr val="accent3">
                    <a:lumMod val="25000"/>
                  </a:schemeClr>
                </a:solidFill>
                <a:latin typeface="Abadi" panose="020B0604020104020204" pitchFamily="34" charset="0"/>
              </a:rPr>
              <a:t>GridSearchCV.Usamos</a:t>
            </a:r>
            <a:r>
              <a:rPr lang="es-ES" sz="2200" dirty="0">
                <a:solidFill>
                  <a:schemeClr val="accent3">
                    <a:lumMod val="25000"/>
                  </a:schemeClr>
                </a:solidFill>
                <a:latin typeface="Abadi" panose="020B0604020104020204" pitchFamily="34" charset="0"/>
              </a:rPr>
              <a:t> la precisión como métrica para nuestro modelo y lo mejoramos mediante ingeniería de características y ajuste de </a:t>
            </a:r>
            <a:r>
              <a:rPr lang="es-ES" sz="2200" dirty="0" err="1">
                <a:solidFill>
                  <a:schemeClr val="accent3">
                    <a:lumMod val="25000"/>
                  </a:schemeClr>
                </a:solidFill>
                <a:latin typeface="Abadi" panose="020B0604020104020204" pitchFamily="34" charset="0"/>
              </a:rPr>
              <a:t>algoritmos.Encontramos</a:t>
            </a:r>
            <a:r>
              <a:rPr lang="es-ES" sz="2200" dirty="0">
                <a:solidFill>
                  <a:schemeClr val="accent3">
                    <a:lumMod val="25000"/>
                  </a:schemeClr>
                </a:solidFill>
                <a:latin typeface="Abadi" panose="020B0604020104020204" pitchFamily="34" charset="0"/>
              </a:rPr>
              <a:t> el modelo de clasificación con mejor rendimiento. </a:t>
            </a: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9171125" cy="3811588"/>
          </a:xfrm>
          <a:prstGeom prst="rect">
            <a:avLst/>
          </a:prstGeom>
        </p:spPr>
        <p:txBody>
          <a:bodyPr>
            <a:normAutofit/>
          </a:bodyPr>
          <a:lstStyle/>
          <a:p>
            <a:pPr>
              <a:lnSpc>
                <a:spcPct val="100000"/>
              </a:lnSpc>
              <a:spcBef>
                <a:spcPts val="1400"/>
              </a:spcBef>
            </a:pPr>
            <a:r>
              <a:rPr lang="es-ES" sz="2200" dirty="0">
                <a:solidFill>
                  <a:schemeClr val="accent3">
                    <a:lumMod val="25000"/>
                  </a:schemeClr>
                </a:solidFill>
                <a:latin typeface="Abadi" panose="020B0604020104020204" pitchFamily="34" charset="0"/>
              </a:rPr>
              <a:t>A partir de la gráfica, descubrimos que cuanto mayor sea la cantidad de vuelos en un sitio de lanzamiento, mayor será la tasa de éxito en dicho sitio.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57718" y="4334266"/>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5">
            <a:extLst>
              <a:ext uri="{FF2B5EF4-FFF2-40B4-BE49-F238E27FC236}">
                <a16:creationId xmlns:a16="http://schemas.microsoft.com/office/drawing/2014/main" id="{5249FA24-F878-44BC-852B-8E69CCAEC695}"/>
              </a:ext>
            </a:extLst>
          </p:cNvPr>
          <p:cNvPicPr>
            <a:picLocks noChangeAspect="1"/>
          </p:cNvPicPr>
          <p:nvPr/>
        </p:nvPicPr>
        <p:blipFill>
          <a:blip r:embed="rId3"/>
          <a:stretch>
            <a:fillRect/>
          </a:stretch>
        </p:blipFill>
        <p:spPr>
          <a:xfrm>
            <a:off x="1266131" y="2960142"/>
            <a:ext cx="6872235" cy="240675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s-ES" sz="2200" dirty="0">
                <a:solidFill>
                  <a:schemeClr val="accent3">
                    <a:lumMod val="25000"/>
                  </a:schemeClr>
                </a:solidFill>
                <a:latin typeface="Abadi" panose="020B0604020104020204" pitchFamily="34" charset="0"/>
              </a:rPr>
              <a:t>Del gráfico se desprende que ES-L1, GEO, HEO, SSO y VLEO tuvieron la mayor tasa de éxito.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3"/>
          <a:stretch>
            <a:fillRect/>
          </a:stretch>
        </p:blipFill>
        <p:spPr>
          <a:xfrm>
            <a:off x="5249118" y="1765580"/>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9183458" cy="3811588"/>
          </a:xfrm>
          <a:prstGeom prst="rect">
            <a:avLst/>
          </a:prstGeom>
        </p:spPr>
        <p:txBody>
          <a:bodyPr>
            <a:normAutofit/>
          </a:bodyPr>
          <a:lstStyle/>
          <a:p>
            <a:pPr>
              <a:lnSpc>
                <a:spcPct val="100000"/>
              </a:lnSpc>
              <a:spcBef>
                <a:spcPts val="1400"/>
              </a:spcBef>
            </a:pPr>
            <a:r>
              <a:rPr lang="es-ES" sz="2200" dirty="0">
                <a:solidFill>
                  <a:schemeClr val="accent3">
                    <a:lumMod val="25000"/>
                  </a:schemeClr>
                </a:solidFill>
                <a:latin typeface="Abadi" panose="020B0604020104020204" pitchFamily="34" charset="0"/>
              </a:rPr>
              <a:t>La gráfica a continuación muestra el número de vuelo en función del tipo de órbita. Observamos que, en la órbita LEO, el éxito está relacionado con el número de vuelos, mientras que en la órbita GTO no existe relación entre el número de vuelo y la órbita.</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244743" y="4674277"/>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202789" cy="1480279"/>
          </a:xfrm>
          <a:prstGeom prst="rect">
            <a:avLst/>
          </a:prstGeom>
        </p:spPr>
        <p:txBody>
          <a:bodyPr>
            <a:normAutofit/>
          </a:bodyPr>
          <a:lstStyle/>
          <a:p>
            <a:pPr>
              <a:lnSpc>
                <a:spcPct val="100000"/>
              </a:lnSpc>
              <a:spcBef>
                <a:spcPts val="1400"/>
              </a:spcBef>
            </a:pPr>
            <a:r>
              <a:rPr lang="es-ES" sz="2200" dirty="0">
                <a:solidFill>
                  <a:schemeClr val="accent3">
                    <a:lumMod val="25000"/>
                  </a:schemeClr>
                </a:solidFill>
                <a:latin typeface="Abadi" panose="020B0604020104020204" pitchFamily="34" charset="0"/>
              </a:rPr>
              <a:t>Podemos observar que con cargas útiles pesadas, los aterrizajes exitosos son más para órbitas PO, LEO e ISS.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490394" y="422385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s-ES" sz="2200" dirty="0">
                <a:solidFill>
                  <a:schemeClr val="accent3">
                    <a:lumMod val="25000"/>
                  </a:schemeClr>
                </a:solidFill>
                <a:latin typeface="Abadi" panose="020B0604020104020204" pitchFamily="34" charset="0"/>
              </a:rPr>
              <a:t>Del gráfico se puede observar que la tasa de éxito desde 2013 siguió aumentando hasta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4">
            <a:extLst>
              <a:ext uri="{FF2B5EF4-FFF2-40B4-BE49-F238E27FC236}">
                <a16:creationId xmlns:a16="http://schemas.microsoft.com/office/drawing/2014/main" id="{D504E95A-B6F2-4A67-922F-F513B07630F5}"/>
              </a:ext>
            </a:extLst>
          </p:cNvPr>
          <p:cNvPicPr>
            <a:picLocks noChangeAspect="1"/>
          </p:cNvPicPr>
          <p:nvPr/>
        </p:nvPicPr>
        <p:blipFill>
          <a:blip r:embed="rId3"/>
          <a:stretch>
            <a:fillRect/>
          </a:stretch>
        </p:blipFill>
        <p:spPr>
          <a:xfrm>
            <a:off x="5562817" y="1492806"/>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262389" cy="4351338"/>
          </a:xfrm>
          <a:prstGeom prst="rect">
            <a:avLst/>
          </a:prstGeom>
        </p:spPr>
        <p:txBody>
          <a:bodyPr>
            <a:normAutofit/>
          </a:bodyPr>
          <a:lstStyle/>
          <a:p>
            <a:pPr>
              <a:lnSpc>
                <a:spcPct val="100000"/>
              </a:lnSpc>
              <a:spcBef>
                <a:spcPts val="1400"/>
              </a:spcBef>
            </a:pPr>
            <a:r>
              <a:rPr lang="es-ES" sz="2200" dirty="0">
                <a:solidFill>
                  <a:schemeClr val="accent3">
                    <a:lumMod val="25000"/>
                  </a:schemeClr>
                </a:solidFill>
                <a:latin typeface="Abadi" panose="020B0604020104020204" pitchFamily="34" charset="0"/>
              </a:rPr>
              <a:t>Utilizamos la palabra clave DISTINCT para mostrar sólo sitios de lanzamiento únicos de los datos de SpaceX.</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5">
            <a:extLst>
              <a:ext uri="{FF2B5EF4-FFF2-40B4-BE49-F238E27FC236}">
                <a16:creationId xmlns:a16="http://schemas.microsoft.com/office/drawing/2014/main" id="{8219A12C-8F7F-48BC-B0D9-9B376D10D35E}"/>
              </a:ext>
            </a:extLst>
          </p:cNvPr>
          <p:cNvPicPr>
            <a:picLocks noChangeAspect="1"/>
          </p:cNvPicPr>
          <p:nvPr/>
        </p:nvPicPr>
        <p:blipFill>
          <a:blip r:embed="rId3"/>
          <a:stretch>
            <a:fillRect/>
          </a:stretch>
        </p:blipFill>
        <p:spPr>
          <a:xfrm>
            <a:off x="5032399" y="1250699"/>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s-ES" sz="2200" dirty="0">
                <a:solidFill>
                  <a:schemeClr val="accent3">
                    <a:lumMod val="25000"/>
                  </a:schemeClr>
                </a:solidFill>
                <a:latin typeface="Abadi" panose="020B0604020104020204" pitchFamily="34" charset="0"/>
              </a:rPr>
              <a:t>Se Utilizo la consulta anterior para mostrar 5 registros donde los sitios de lanzamiento comienzan con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628617" y="3429000"/>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5155" y="552906"/>
            <a:ext cx="5165936" cy="16749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90909" y="552906"/>
            <a:ext cx="5159825" cy="1674905"/>
          </a:xfrm>
          <a:prstGeom prst="rect">
            <a:avLst/>
          </a:prstGeom>
        </p:spPr>
        <p:txBody>
          <a:bodyPr vert="horz" lIns="91440" tIns="45720" rIns="91440" bIns="45720" rtlCol="0" anchor="ctr">
            <a:normAutofit/>
          </a:bodyPr>
          <a:lstStyle/>
          <a:p>
            <a:pPr>
              <a:spcBef>
                <a:spcPts val="1400"/>
              </a:spcBef>
            </a:pPr>
            <a:r>
              <a:rPr lang="es-ES" sz="2000" dirty="0"/>
              <a:t>Calculamos la carga útil total transportada por los propulsores de la NASA como 45596 utilizando la consulta a continuación</a:t>
            </a:r>
            <a:endParaRPr lang="en-US" sz="2000" dirty="0"/>
          </a:p>
        </p:txBody>
      </p:sp>
      <p:pic>
        <p:nvPicPr>
          <p:cNvPr id="2" name="Picture 5">
            <a:extLst>
              <a:ext uri="{FF2B5EF4-FFF2-40B4-BE49-F238E27FC236}">
                <a16:creationId xmlns:a16="http://schemas.microsoft.com/office/drawing/2014/main" id="{33B4819F-7AAA-4F12-A671-FF7793A81637}"/>
              </a:ext>
            </a:extLst>
          </p:cNvPr>
          <p:cNvPicPr>
            <a:picLocks noChangeAspect="1"/>
          </p:cNvPicPr>
          <p:nvPr/>
        </p:nvPicPr>
        <p:blipFill>
          <a:blip r:embed="rId2"/>
          <a:stretch>
            <a:fillRect/>
          </a:stretch>
        </p:blipFill>
        <p:spPr>
          <a:xfrm>
            <a:off x="1179007" y="2405149"/>
            <a:ext cx="9827886" cy="389939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496270" cy="4351338"/>
          </a:xfrm>
          <a:prstGeom prst="rect">
            <a:avLst/>
          </a:prstGeom>
        </p:spPr>
        <p:txBody>
          <a:bodyPr>
            <a:normAutofit/>
          </a:bodyPr>
          <a:lstStyle/>
          <a:p>
            <a:pPr>
              <a:lnSpc>
                <a:spcPct val="100000"/>
              </a:lnSpc>
              <a:spcBef>
                <a:spcPts val="1400"/>
              </a:spcBef>
            </a:pPr>
            <a:r>
              <a:rPr lang="es-ES" sz="2200" dirty="0">
                <a:solidFill>
                  <a:schemeClr val="accent3">
                    <a:lumMod val="25000"/>
                  </a:schemeClr>
                </a:solidFill>
                <a:latin typeface="Abadi" panose="020B0604020104020204" pitchFamily="34" charset="0"/>
              </a:rPr>
              <a:t>Se calculo que la masa promedio de carga útil transportada por la versión de refuerzo F9 v1.1 es 2928,4</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5">
            <a:extLst>
              <a:ext uri="{FF2B5EF4-FFF2-40B4-BE49-F238E27FC236}">
                <a16:creationId xmlns:a16="http://schemas.microsoft.com/office/drawing/2014/main" id="{0AAB3F00-59E3-4E6C-BD22-2D4FB041F6E4}"/>
              </a:ext>
            </a:extLst>
          </p:cNvPr>
          <p:cNvPicPr>
            <a:picLocks noChangeAspect="1"/>
          </p:cNvPicPr>
          <p:nvPr/>
        </p:nvPicPr>
        <p:blipFill>
          <a:blip r:embed="rId3"/>
          <a:stretch>
            <a:fillRect/>
          </a:stretch>
        </p:blipFill>
        <p:spPr>
          <a:xfrm>
            <a:off x="5266280" y="2347196"/>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157590" cy="4351338"/>
          </a:xfrm>
          <a:prstGeom prst="rect">
            <a:avLst/>
          </a:prstGeom>
        </p:spPr>
        <p:txBody>
          <a:bodyPr lIns="91440" tIns="45720" rIns="91440" bIns="45720" anchor="t">
            <a:normAutofit/>
          </a:bodyPr>
          <a:lstStyle/>
          <a:p>
            <a:pPr>
              <a:lnSpc>
                <a:spcPct val="100000"/>
              </a:lnSpc>
              <a:spcBef>
                <a:spcPts val="1400"/>
              </a:spcBef>
            </a:pPr>
            <a:r>
              <a:rPr lang="es-ES" sz="2200" dirty="0">
                <a:solidFill>
                  <a:schemeClr val="accent3">
                    <a:lumMod val="25000"/>
                  </a:schemeClr>
                </a:solidFill>
                <a:latin typeface="Abadi"/>
              </a:rPr>
              <a:t>Se observo que la fecha del primer aterrizaje exitoso en la plataforma terrestre fue el 22 de diciembre de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a:extLst>
              <a:ext uri="{FF2B5EF4-FFF2-40B4-BE49-F238E27FC236}">
                <a16:creationId xmlns:a16="http://schemas.microsoft.com/office/drawing/2014/main" id="{D5B751AB-189D-48E0-B627-B1B93BAF0FF7}"/>
              </a:ext>
            </a:extLst>
          </p:cNvPr>
          <p:cNvPicPr>
            <a:picLocks noChangeAspect="1"/>
          </p:cNvPicPr>
          <p:nvPr/>
        </p:nvPicPr>
        <p:blipFill>
          <a:blip r:embed="rId3"/>
          <a:stretch>
            <a:fillRect/>
          </a:stretch>
        </p:blipFill>
        <p:spPr>
          <a:xfrm>
            <a:off x="5204760" y="2268032"/>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86942"/>
            <a:ext cx="4266685" cy="4351338"/>
          </a:xfrm>
          <a:prstGeom prst="rect">
            <a:avLst/>
          </a:prstGeom>
        </p:spPr>
        <p:txBody>
          <a:bodyPr lIns="91440" tIns="45720" rIns="91440" bIns="45720" anchor="t">
            <a:normAutofit/>
          </a:bodyPr>
          <a:lstStyle/>
          <a:p>
            <a:pPr>
              <a:lnSpc>
                <a:spcPct val="100000"/>
              </a:lnSpc>
              <a:spcBef>
                <a:spcPts val="1400"/>
              </a:spcBef>
            </a:pPr>
            <a:r>
              <a:rPr lang="es-ES" sz="2200" dirty="0">
                <a:solidFill>
                  <a:schemeClr val="accent3">
                    <a:lumMod val="25000"/>
                  </a:schemeClr>
                </a:solidFill>
                <a:latin typeface="Abadi"/>
              </a:rPr>
              <a:t>Se utilizo  la cláusula WHERE para filtrar los propulsores que aterrizaron exitosamente en el barco no tripulado y aplicamos la condición AND para determinar el aterrizaje exitoso con una masa de carga útil mayor a 4000 pero menor a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2">
            <a:extLst>
              <a:ext uri="{FF2B5EF4-FFF2-40B4-BE49-F238E27FC236}">
                <a16:creationId xmlns:a16="http://schemas.microsoft.com/office/drawing/2014/main" id="{8BE87361-909F-45C4-896B-C2764CBD18B5}"/>
              </a:ext>
            </a:extLst>
          </p:cNvPr>
          <p:cNvPicPr>
            <a:picLocks noChangeAspect="1"/>
          </p:cNvPicPr>
          <p:nvPr/>
        </p:nvPicPr>
        <p:blipFill>
          <a:blip r:embed="rId3"/>
          <a:stretch>
            <a:fillRect/>
          </a:stretch>
        </p:blipFill>
        <p:spPr>
          <a:xfrm>
            <a:off x="5204758" y="1286942"/>
            <a:ext cx="6253214" cy="42841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3223"/>
            <a:ext cx="5325990" cy="4351338"/>
          </a:xfrm>
          <a:prstGeom prst="rect">
            <a:avLst/>
          </a:prstGeom>
        </p:spPr>
        <p:txBody>
          <a:bodyPr>
            <a:normAutofit/>
          </a:bodyPr>
          <a:lstStyle/>
          <a:p>
            <a:pPr>
              <a:lnSpc>
                <a:spcPct val="100000"/>
              </a:lnSpc>
              <a:spcBef>
                <a:spcPts val="1400"/>
              </a:spcBef>
            </a:pPr>
            <a:r>
              <a:rPr lang="es-ES" sz="2200" dirty="0">
                <a:solidFill>
                  <a:schemeClr val="accent3">
                    <a:lumMod val="25000"/>
                  </a:schemeClr>
                </a:solidFill>
                <a:latin typeface="Abadi" panose="020B0604020104020204" pitchFamily="34" charset="0"/>
              </a:rPr>
              <a:t>Se uso comodines como '%' para filtrar DÓNDE </a:t>
            </a:r>
            <a:r>
              <a:rPr lang="es-ES" sz="2200" dirty="0" err="1">
                <a:solidFill>
                  <a:schemeClr val="accent3">
                    <a:lumMod val="25000"/>
                  </a:schemeClr>
                </a:solidFill>
                <a:latin typeface="Abadi" panose="020B0604020104020204" pitchFamily="34" charset="0"/>
              </a:rPr>
              <a:t>MissionOutcome</a:t>
            </a:r>
            <a:r>
              <a:rPr lang="es-ES" sz="2200" dirty="0">
                <a:solidFill>
                  <a:schemeClr val="accent3">
                    <a:lumMod val="25000"/>
                  </a:schemeClr>
                </a:solidFill>
                <a:latin typeface="Abadi" panose="020B0604020104020204" pitchFamily="34" charset="0"/>
              </a:rPr>
              <a:t> fue un éxito o un fracaso</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3"/>
          <a:stretch>
            <a:fillRect/>
          </a:stretch>
        </p:blipFill>
        <p:spPr>
          <a:xfrm>
            <a:off x="6176720" y="139221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532821" cy="4351338"/>
          </a:xfrm>
          <a:prstGeom prst="rect">
            <a:avLst/>
          </a:prstGeom>
        </p:spPr>
        <p:txBody>
          <a:bodyPr>
            <a:normAutofit/>
          </a:bodyPr>
          <a:lstStyle/>
          <a:p>
            <a:pPr>
              <a:lnSpc>
                <a:spcPct val="100000"/>
              </a:lnSpc>
              <a:spcBef>
                <a:spcPts val="1400"/>
              </a:spcBef>
            </a:pPr>
            <a:r>
              <a:rPr lang="es-ES" sz="2200" dirty="0">
                <a:solidFill>
                  <a:schemeClr val="accent3">
                    <a:lumMod val="25000"/>
                  </a:schemeClr>
                </a:solidFill>
                <a:latin typeface="Abadi" panose="020B0604020104020204" pitchFamily="34" charset="0"/>
              </a:rPr>
              <a:t>Se determino el amplificador que transportó la carga útil máxima utilizando una subconsulta en la cláusula WHERE y la función MAX().</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a:extLst>
              <a:ext uri="{FF2B5EF4-FFF2-40B4-BE49-F238E27FC236}">
                <a16:creationId xmlns:a16="http://schemas.microsoft.com/office/drawing/2014/main" id="{779D4455-44AD-4EE2-AA73-0C30FAE52EB3}"/>
              </a:ext>
            </a:extLst>
          </p:cNvPr>
          <p:cNvPicPr>
            <a:picLocks noChangeAspect="1"/>
          </p:cNvPicPr>
          <p:nvPr/>
        </p:nvPicPr>
        <p:blipFill>
          <a:blip r:embed="rId3"/>
          <a:stretch>
            <a:fillRect/>
          </a:stretch>
        </p:blipFill>
        <p:spPr>
          <a:xfrm>
            <a:off x="5302831" y="1278288"/>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s-ES" sz="2200" dirty="0">
                <a:solidFill>
                  <a:schemeClr val="accent3">
                    <a:lumMod val="25000"/>
                  </a:schemeClr>
                </a:solidFill>
                <a:latin typeface="Abadi"/>
              </a:rPr>
              <a:t>Se utilizo una combinación de la cláusula WHERE y las condiciones LIKE, AND y BETWEEN para filtrar los resultados de aterrizajes fallidos en naves no tripuladas, sus versiones de refuerzo y los nombres de los sitios de lanzamiento para el año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1475772" y="3595688"/>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838200" y="365125"/>
            <a:ext cx="10515600" cy="13064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01721" y="1671568"/>
            <a:ext cx="4152774" cy="4303464"/>
          </a:xfrm>
          <a:prstGeom prst="rect">
            <a:avLst/>
          </a:prstGeom>
        </p:spPr>
        <p:txBody>
          <a:bodyPr vert="horz" lIns="91440" tIns="45720" rIns="91440" bIns="45720" rtlCol="0">
            <a:normAutofit/>
          </a:bodyPr>
          <a:lstStyle/>
          <a:p>
            <a:pPr>
              <a:spcBef>
                <a:spcPts val="1400"/>
              </a:spcBef>
            </a:pPr>
            <a:r>
              <a:rPr lang="es-ES" sz="2000" dirty="0"/>
              <a:t>Se seleccionaron  los resultados de aterrizaje y el COUNT de los resultados de aterrizaje de los datos y usamos la cláusula WHERE para filtrar los resultados de aterrizaje BETWEEN del 04/06/2010 al 20/03/2010. Aplicamos la cláusula GROUP B para agrupar los resultados de aterrizaje y la cláusula ORDER BY para ordenarlos en orden descendente.</a:t>
            </a:r>
            <a:endParaRPr lang="en-US" sz="2000" dirty="0"/>
          </a:p>
        </p:txBody>
      </p:sp>
      <p:pic>
        <p:nvPicPr>
          <p:cNvPr id="2" name="Picture 5" descr="Interfaz de usuario gráfica, Aplicación&#10;&#10;El contenido generado por IA puede ser incorrecto.">
            <a:extLst>
              <a:ext uri="{FF2B5EF4-FFF2-40B4-BE49-F238E27FC236}">
                <a16:creationId xmlns:a16="http://schemas.microsoft.com/office/drawing/2014/main" id="{0AB630D8-82BB-40F8-A239-7FACF3C98F33}"/>
              </a:ext>
            </a:extLst>
          </p:cNvPr>
          <p:cNvPicPr>
            <a:picLocks noChangeAspect="1"/>
          </p:cNvPicPr>
          <p:nvPr/>
        </p:nvPicPr>
        <p:blipFill>
          <a:blip r:embed="rId2"/>
          <a:srcRect r="2" b="2535"/>
          <a:stretch>
            <a:fillRect/>
          </a:stretch>
        </p:blipFill>
        <p:spPr>
          <a:xfrm>
            <a:off x="432117" y="1710896"/>
            <a:ext cx="6170299" cy="422480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33</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4" name="Content Placeholder 5">
            <a:extLst>
              <a:ext uri="{FF2B5EF4-FFF2-40B4-BE49-F238E27FC236}">
                <a16:creationId xmlns:a16="http://schemas.microsoft.com/office/drawing/2014/main" id="{470AB9A3-B553-4971-BB03-177421E4971B}"/>
              </a:ext>
            </a:extLst>
          </p:cNvPr>
          <p:cNvPicPr>
            <a:picLocks noGrp="1" noChangeAspect="1"/>
          </p:cNvPicPr>
          <p:nvPr/>
        </p:nvPicPr>
        <p:blipFill>
          <a:blip r:embed="rId3"/>
          <a:stretch>
            <a:fillRect/>
          </a:stretch>
        </p:blipFill>
        <p:spPr>
          <a:xfrm>
            <a:off x="838200" y="1070483"/>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2"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69938" y="1845849"/>
            <a:ext cx="9745662" cy="431089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6"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3"/>
          <a:stretch>
            <a:fillRect/>
          </a:stretch>
        </p:blipFill>
        <p:spPr>
          <a:xfrm>
            <a:off x="769938" y="2003529"/>
            <a:ext cx="8597900" cy="368914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506720" y="3509387"/>
            <a:ext cx="5778891" cy="3111403"/>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gn="r">
              <a:lnSpc>
                <a:spcPct val="100000"/>
              </a:lnSpc>
              <a:spcBef>
                <a:spcPts val="1400"/>
              </a:spcBef>
            </a:pPr>
            <a:r>
              <a:rPr lang="en-US" sz="2200" dirty="0">
                <a:solidFill>
                  <a:schemeClr val="accent3">
                    <a:lumMod val="25000"/>
                  </a:schemeClr>
                </a:solidFill>
                <a:latin typeface="Abadi" panose="020B0604020104020204" pitchFamily="34" charset="0"/>
              </a:rPr>
              <a:t>Podemos </a:t>
            </a:r>
            <a:r>
              <a:rPr lang="en-US" sz="2200" dirty="0" err="1">
                <a:solidFill>
                  <a:schemeClr val="accent3">
                    <a:lumMod val="25000"/>
                  </a:schemeClr>
                </a:solidFill>
                <a:latin typeface="Abadi" panose="020B0604020104020204" pitchFamily="34" charset="0"/>
              </a:rPr>
              <a:t>ver</a:t>
            </a:r>
            <a:r>
              <a:rPr lang="en-US" sz="2200" dirty="0">
                <a:solidFill>
                  <a:schemeClr val="accent3">
                    <a:lumMod val="25000"/>
                  </a:schemeClr>
                </a:solidFill>
                <a:latin typeface="Abadi" panose="020B0604020104020204" pitchFamily="34" charset="0"/>
              </a:rPr>
              <a:t> que </a:t>
            </a:r>
            <a:r>
              <a:rPr lang="en-US" sz="2200" dirty="0" err="1">
                <a:solidFill>
                  <a:schemeClr val="accent3">
                    <a:lumMod val="25000"/>
                  </a:schemeClr>
                </a:solidFill>
                <a:latin typeface="Abadi" panose="020B0604020104020204" pitchFamily="34" charset="0"/>
              </a:rPr>
              <a:t>el</a:t>
            </a:r>
            <a:r>
              <a:rPr lang="en-US" sz="2200" dirty="0">
                <a:solidFill>
                  <a:schemeClr val="accent3">
                    <a:lumMod val="25000"/>
                  </a:schemeClr>
                </a:solidFill>
                <a:latin typeface="Abadi" panose="020B0604020104020204" pitchFamily="34" charset="0"/>
              </a:rPr>
              <a:t> KSC LC-39A es </a:t>
            </a:r>
            <a:r>
              <a:rPr lang="en-US" sz="2200" dirty="0" err="1">
                <a:solidFill>
                  <a:schemeClr val="accent3">
                    <a:lumMod val="25000"/>
                  </a:schemeClr>
                </a:solidFill>
                <a:latin typeface="Abadi" panose="020B0604020104020204" pitchFamily="34" charset="0"/>
              </a:rPr>
              <a:t>el</a:t>
            </a:r>
            <a:r>
              <a:rPr lang="en-US" sz="2200" dirty="0">
                <a:solidFill>
                  <a:schemeClr val="accent3">
                    <a:lumMod val="25000"/>
                  </a:schemeClr>
                </a:solidFill>
                <a:latin typeface="Abadi" panose="020B0604020104020204" pitchFamily="34" charset="0"/>
              </a:rPr>
              <a:t> que mas </a:t>
            </a:r>
            <a:r>
              <a:rPr lang="en-US" sz="2200" dirty="0" err="1">
                <a:solidFill>
                  <a:schemeClr val="accent3">
                    <a:lumMod val="25000"/>
                  </a:schemeClr>
                </a:solidFill>
                <a:latin typeface="Abadi" panose="020B0604020104020204" pitchFamily="34" charset="0"/>
              </a:rPr>
              <a:t>lanzaminetos</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exitos</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tiene</a:t>
            </a:r>
            <a:r>
              <a:rPr lang="en-US" sz="2200" dirty="0">
                <a:solidFill>
                  <a:schemeClr val="accent3">
                    <a:lumMod val="25000"/>
                  </a:schemeClr>
                </a:solidFill>
                <a:latin typeface="Abadi" panose="020B0604020104020204" pitchFamily="34" charset="0"/>
              </a:rPr>
              <a:t>  </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6" name="Imagen 5">
            <a:extLst>
              <a:ext uri="{FF2B5EF4-FFF2-40B4-BE49-F238E27FC236}">
                <a16:creationId xmlns:a16="http://schemas.microsoft.com/office/drawing/2014/main" id="{D2402E54-688D-8EA7-BE9F-650B869CE8DF}"/>
              </a:ext>
            </a:extLst>
          </p:cNvPr>
          <p:cNvPicPr>
            <a:picLocks noChangeAspect="1"/>
          </p:cNvPicPr>
          <p:nvPr/>
        </p:nvPicPr>
        <p:blipFill>
          <a:blip r:embed="rId3"/>
          <a:stretch>
            <a:fillRect/>
          </a:stretch>
        </p:blipFill>
        <p:spPr>
          <a:xfrm>
            <a:off x="808887" y="1042950"/>
            <a:ext cx="5287113" cy="4624320"/>
          </a:xfrm>
          <a:prstGeom prst="rect">
            <a:avLst/>
          </a:prstGeom>
        </p:spPr>
      </p:pic>
      <p:pic>
        <p:nvPicPr>
          <p:cNvPr id="9" name="Imagen 8">
            <a:extLst>
              <a:ext uri="{FF2B5EF4-FFF2-40B4-BE49-F238E27FC236}">
                <a16:creationId xmlns:a16="http://schemas.microsoft.com/office/drawing/2014/main" id="{FDE13319-B7DA-7EA2-339D-46A0F503D7AE}"/>
              </a:ext>
            </a:extLst>
          </p:cNvPr>
          <p:cNvPicPr>
            <a:picLocks noChangeAspect="1"/>
          </p:cNvPicPr>
          <p:nvPr/>
        </p:nvPicPr>
        <p:blipFill>
          <a:blip r:embed="rId4"/>
          <a:stretch>
            <a:fillRect/>
          </a:stretch>
        </p:blipFill>
        <p:spPr>
          <a:xfrm>
            <a:off x="6096000" y="1010871"/>
            <a:ext cx="4772691" cy="266737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67294" y="1406034"/>
            <a:ext cx="10690888" cy="4442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s-ES" sz="2200" dirty="0" err="1">
                <a:solidFill>
                  <a:schemeClr val="accent3">
                    <a:lumMod val="25000"/>
                  </a:schemeClr>
                </a:solidFill>
                <a:latin typeface="+mn-lt"/>
              </a:rPr>
              <a:t>Space</a:t>
            </a:r>
            <a:r>
              <a:rPr lang="es-ES" sz="2200" dirty="0">
                <a:solidFill>
                  <a:schemeClr val="accent3">
                    <a:lumMod val="25000"/>
                  </a:schemeClr>
                </a:solidFill>
                <a:latin typeface="+mn-lt"/>
              </a:rPr>
              <a:t> X anuncia el lanzamiento del cohete Falcon 9 en su sitio web con un costo de 62 millones de dólares; otros proveedores cuestan más de 165 millones de dólares cada uno. Gran parte del ahorro se debe a que </a:t>
            </a:r>
            <a:r>
              <a:rPr lang="es-ES" sz="2200" dirty="0" err="1">
                <a:solidFill>
                  <a:schemeClr val="accent3">
                    <a:lumMod val="25000"/>
                  </a:schemeClr>
                </a:solidFill>
                <a:latin typeface="+mn-lt"/>
              </a:rPr>
              <a:t>Space</a:t>
            </a:r>
            <a:r>
              <a:rPr lang="es-ES" sz="2200" dirty="0">
                <a:solidFill>
                  <a:schemeClr val="accent3">
                    <a:lumMod val="25000"/>
                  </a:schemeClr>
                </a:solidFill>
                <a:latin typeface="+mn-lt"/>
              </a:rPr>
              <a:t> X puede reutilizar la primera etapa. Por lo tanto, si podemos determinar si la primera etapa aterrizará, podemos determinar el costo del lanzamiento. Esta información puede utilizarse si otra empresa desea pujar contra </a:t>
            </a:r>
            <a:r>
              <a:rPr lang="es-ES" sz="2200" dirty="0" err="1">
                <a:solidFill>
                  <a:schemeClr val="accent3">
                    <a:lumMod val="25000"/>
                  </a:schemeClr>
                </a:solidFill>
                <a:latin typeface="+mn-lt"/>
              </a:rPr>
              <a:t>Space</a:t>
            </a:r>
            <a:r>
              <a:rPr lang="es-ES" sz="2200" dirty="0">
                <a:solidFill>
                  <a:schemeClr val="accent3">
                    <a:lumMod val="25000"/>
                  </a:schemeClr>
                </a:solidFill>
                <a:latin typeface="+mn-lt"/>
              </a:rPr>
              <a:t> X por el lanzamiento de un cohete. El objetivo del proyecto es crear un flujo de trabajo de aprendizaje automático para predecir si la primera etapa aterrizará con éxito</a:t>
            </a:r>
            <a:r>
              <a:rPr lang="es-E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spcBef>
                <a:spcPts val="1400"/>
              </a:spcBef>
            </a:pPr>
            <a:r>
              <a:rPr lang="es-ES" sz="2200" dirty="0">
                <a:solidFill>
                  <a:schemeClr val="accent3">
                    <a:lumMod val="25000"/>
                  </a:schemeClr>
                </a:solidFill>
                <a:latin typeface="Abadi" panose="020B0604020104020204" pitchFamily="34" charset="0"/>
              </a:rPr>
              <a:t>La interacción entre diversas características determina la tasa de éxito de un </a:t>
            </a:r>
            <a:r>
              <a:rPr lang="es-ES" sz="2200" dirty="0" err="1">
                <a:solidFill>
                  <a:schemeClr val="accent3">
                    <a:lumMod val="25000"/>
                  </a:schemeClr>
                </a:solidFill>
                <a:latin typeface="Abadi" panose="020B0604020104020204" pitchFamily="34" charset="0"/>
              </a:rPr>
              <a:t>aterrizaje.¿Qué</a:t>
            </a:r>
            <a:r>
              <a:rPr lang="es-ES" sz="2200" dirty="0">
                <a:solidFill>
                  <a:schemeClr val="accent3">
                    <a:lumMod val="25000"/>
                  </a:schemeClr>
                </a:solidFill>
                <a:latin typeface="Abadi" panose="020B0604020104020204" pitchFamily="34" charset="0"/>
              </a:rPr>
              <a:t> condiciones operativas deben existir para garantizar el éxito del programa de aterrizaje?</a:t>
            </a: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ES" dirty="0">
                <a:solidFill>
                  <a:srgbClr val="0B49CB"/>
                </a:solidFill>
                <a:latin typeface="Abadi"/>
              </a:rPr>
              <a:t>Gráfico circular que muestra el sitio de lanzamiento con la mayor tasa de éxito de lanzamiento</a:t>
            </a:r>
            <a:endParaRPr lang="en-US" dirty="0">
              <a:solidFill>
                <a:srgbClr val="0B49CB"/>
              </a:solidFill>
              <a:latin typeface="Abadi"/>
            </a:endParaRPr>
          </a:p>
        </p:txBody>
      </p:sp>
      <p:pic>
        <p:nvPicPr>
          <p:cNvPr id="2" name="Content Placeholder 3">
            <a:extLst>
              <a:ext uri="{FF2B5EF4-FFF2-40B4-BE49-F238E27FC236}">
                <a16:creationId xmlns:a16="http://schemas.microsoft.com/office/drawing/2014/main" id="{6C2AB105-08B3-4384-941B-B102B9F85DF4}"/>
              </a:ext>
            </a:extLst>
          </p:cNvPr>
          <p:cNvPicPr>
            <a:picLocks noGrp="1" noChangeAspect="1"/>
          </p:cNvPicPr>
          <p:nvPr/>
        </p:nvPicPr>
        <p:blipFill>
          <a:blip r:embed="rId3"/>
          <a:stretch>
            <a:fillRect/>
          </a:stretch>
        </p:blipFill>
        <p:spPr>
          <a:xfrm>
            <a:off x="734027" y="173621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3428999"/>
            <a:ext cx="10414662" cy="2747963"/>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s-ES" sz="2200" dirty="0">
                <a:solidFill>
                  <a:schemeClr val="accent3">
                    <a:lumMod val="25000"/>
                  </a:schemeClr>
                </a:solidFill>
                <a:latin typeface="Abadi"/>
              </a:rPr>
              <a:t>Podemos ver que la tasa de éxito de los </a:t>
            </a:r>
            <a:r>
              <a:rPr lang="es-ES" sz="2200" dirty="0" err="1">
                <a:solidFill>
                  <a:schemeClr val="accent3">
                    <a:lumMod val="25000"/>
                  </a:schemeClr>
                </a:solidFill>
                <a:latin typeface="Abadi"/>
              </a:rPr>
              <a:t>payloads</a:t>
            </a:r>
            <a:r>
              <a:rPr lang="es-ES" sz="2200" dirty="0">
                <a:solidFill>
                  <a:schemeClr val="accent3">
                    <a:lumMod val="25000"/>
                  </a:schemeClr>
                </a:solidFill>
                <a:latin typeface="Abadi"/>
              </a:rPr>
              <a:t> de bajo peso es mayor que la de las </a:t>
            </a:r>
            <a:r>
              <a:rPr lang="es-ES" sz="2200" dirty="0" err="1">
                <a:solidFill>
                  <a:schemeClr val="accent3">
                    <a:lumMod val="25000"/>
                  </a:schemeClr>
                </a:solidFill>
                <a:latin typeface="Abadi"/>
              </a:rPr>
              <a:t>payloads</a:t>
            </a:r>
            <a:r>
              <a:rPr lang="es-ES" sz="2200" dirty="0">
                <a:solidFill>
                  <a:schemeClr val="accent3">
                    <a:lumMod val="25000"/>
                  </a:schemeClr>
                </a:solidFill>
                <a:latin typeface="Abadi"/>
              </a:rPr>
              <a:t> de alto peso.</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6" name="Imagen 5">
            <a:extLst>
              <a:ext uri="{FF2B5EF4-FFF2-40B4-BE49-F238E27FC236}">
                <a16:creationId xmlns:a16="http://schemas.microsoft.com/office/drawing/2014/main" id="{972789E5-8976-0F8F-976A-087ED9AF75D8}"/>
              </a:ext>
            </a:extLst>
          </p:cNvPr>
          <p:cNvPicPr>
            <a:picLocks noChangeAspect="1"/>
          </p:cNvPicPr>
          <p:nvPr/>
        </p:nvPicPr>
        <p:blipFill>
          <a:blip r:embed="rId3"/>
          <a:stretch>
            <a:fillRect/>
          </a:stretch>
        </p:blipFill>
        <p:spPr>
          <a:xfrm>
            <a:off x="1007327" y="430789"/>
            <a:ext cx="9897856" cy="312463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El modelo de arbol de decision fue </a:t>
            </a:r>
            <a:r>
              <a:rPr lang="en-US" sz="2200" dirty="0" err="1">
                <a:solidFill>
                  <a:schemeClr val="accent3">
                    <a:lumMod val="25000"/>
                  </a:schemeClr>
                </a:solidFill>
                <a:latin typeface="Abadi"/>
              </a:rPr>
              <a:t>el</a:t>
            </a:r>
            <a:r>
              <a:rPr lang="en-US" sz="2200" dirty="0">
                <a:solidFill>
                  <a:schemeClr val="accent3">
                    <a:lumMod val="25000"/>
                  </a:schemeClr>
                </a:solidFill>
                <a:latin typeface="Abadi"/>
              </a:rPr>
              <a:t> modelo con mayor precision</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591253E3-AD8B-B150-B8B7-6A17EC34EB84}"/>
              </a:ext>
            </a:extLst>
          </p:cNvPr>
          <p:cNvPicPr>
            <a:picLocks noChangeAspect="1"/>
          </p:cNvPicPr>
          <p:nvPr/>
        </p:nvPicPr>
        <p:blipFill>
          <a:blip r:embed="rId3"/>
          <a:stretch>
            <a:fillRect/>
          </a:stretch>
        </p:blipFill>
        <p:spPr>
          <a:xfrm>
            <a:off x="6362556" y="3303906"/>
            <a:ext cx="4497764" cy="2922486"/>
          </a:xfrm>
          <a:prstGeom prst="rect">
            <a:avLst/>
          </a:prstGeom>
        </p:spPr>
      </p:pic>
      <p:pic>
        <p:nvPicPr>
          <p:cNvPr id="7" name="Imagen 6">
            <a:extLst>
              <a:ext uri="{FF2B5EF4-FFF2-40B4-BE49-F238E27FC236}">
                <a16:creationId xmlns:a16="http://schemas.microsoft.com/office/drawing/2014/main" id="{055C614B-AA7E-F446-2882-102A7E050168}"/>
              </a:ext>
            </a:extLst>
          </p:cNvPr>
          <p:cNvPicPr>
            <a:picLocks noChangeAspect="1"/>
          </p:cNvPicPr>
          <p:nvPr/>
        </p:nvPicPr>
        <p:blipFill>
          <a:blip r:embed="rId4"/>
          <a:stretch>
            <a:fillRect/>
          </a:stretch>
        </p:blipFill>
        <p:spPr>
          <a:xfrm>
            <a:off x="7330146" y="2034384"/>
            <a:ext cx="2562583" cy="84784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867114" cy="3811588"/>
          </a:xfrm>
          <a:prstGeom prst="rect">
            <a:avLst/>
          </a:prstGeom>
        </p:spPr>
        <p:txBody>
          <a:bodyPr>
            <a:normAutofit/>
          </a:bodyPr>
          <a:lstStyle/>
          <a:p>
            <a:pPr>
              <a:lnSpc>
                <a:spcPct val="100000"/>
              </a:lnSpc>
              <a:spcBef>
                <a:spcPts val="1400"/>
              </a:spcBef>
            </a:pPr>
            <a:r>
              <a:rPr lang="es-ES" sz="2200" dirty="0">
                <a:solidFill>
                  <a:schemeClr val="accent3">
                    <a:lumMod val="25000"/>
                  </a:schemeClr>
                </a:solidFill>
                <a:latin typeface="Abadi" panose="020B0604020104020204" pitchFamily="34" charset="0"/>
              </a:rPr>
              <a:t>La matriz de confusión del clasificador de árbol de decisión muestra que este puede distinguir entre las diferentes clases. </a:t>
            </a:r>
          </a:p>
          <a:p>
            <a:pPr>
              <a:lnSpc>
                <a:spcPct val="100000"/>
              </a:lnSpc>
              <a:spcBef>
                <a:spcPts val="1400"/>
              </a:spcBef>
            </a:pPr>
            <a:r>
              <a:rPr lang="es-ES" sz="2200" dirty="0">
                <a:solidFill>
                  <a:schemeClr val="accent3">
                    <a:lumMod val="25000"/>
                  </a:schemeClr>
                </a:solidFill>
                <a:latin typeface="Abadi" panose="020B0604020104020204" pitchFamily="34" charset="0"/>
              </a:rPr>
              <a:t>El principal problema reside en los falsos positivos, es decir, los aterrizajes fallidos que el clasificador marca como exitosos.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06856530-DA03-81AC-01F6-56CAB48EB63E}"/>
              </a:ext>
            </a:extLst>
          </p:cNvPr>
          <p:cNvPicPr>
            <a:picLocks noChangeAspect="1"/>
          </p:cNvPicPr>
          <p:nvPr/>
        </p:nvPicPr>
        <p:blipFill>
          <a:blip r:embed="rId3"/>
          <a:stretch>
            <a:fillRect/>
          </a:stretch>
        </p:blipFill>
        <p:spPr>
          <a:xfrm>
            <a:off x="5667627" y="1316333"/>
            <a:ext cx="6094289" cy="481190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295721"/>
            <a:ext cx="11457972"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mn-lt"/>
              </a:rPr>
              <a:t>Data collection methodology:</a:t>
            </a:r>
          </a:p>
          <a:p>
            <a:pPr lvl="1">
              <a:lnSpc>
                <a:spcPct val="120000"/>
              </a:lnSpc>
              <a:spcBef>
                <a:spcPts val="1400"/>
              </a:spcBef>
            </a:pPr>
            <a:r>
              <a:rPr lang="es-ES" sz="4800" b="1" dirty="0">
                <a:solidFill>
                  <a:schemeClr val="bg2">
                    <a:lumMod val="50000"/>
                  </a:schemeClr>
                </a:solidFill>
                <a:latin typeface="+mn-lt"/>
              </a:rPr>
              <a:t>Los datos se recopilaron utilizando la API de SpaceX y web </a:t>
            </a:r>
            <a:r>
              <a:rPr lang="es-ES" sz="4800" b="1" dirty="0" err="1">
                <a:solidFill>
                  <a:schemeClr val="bg2">
                    <a:lumMod val="50000"/>
                  </a:schemeClr>
                </a:solidFill>
                <a:latin typeface="+mn-lt"/>
              </a:rPr>
              <a:t>scrapping</a:t>
            </a:r>
            <a:r>
              <a:rPr lang="es-ES" sz="4800" b="1" dirty="0">
                <a:solidFill>
                  <a:schemeClr val="bg2">
                    <a:lumMod val="50000"/>
                  </a:schemeClr>
                </a:solidFill>
                <a:latin typeface="+mn-lt"/>
              </a:rPr>
              <a:t> a Wikipedia </a:t>
            </a:r>
          </a:p>
          <a:p>
            <a:pPr lvl="1">
              <a:lnSpc>
                <a:spcPct val="120000"/>
              </a:lnSpc>
              <a:spcBef>
                <a:spcPts val="1400"/>
              </a:spcBef>
            </a:pPr>
            <a:r>
              <a:rPr lang="en-US" sz="8800" dirty="0">
                <a:solidFill>
                  <a:schemeClr val="accent3">
                    <a:lumMod val="25000"/>
                  </a:schemeClr>
                </a:solidFill>
                <a:latin typeface="+mn-lt"/>
              </a:rPr>
              <a:t>Perform data wrangling</a:t>
            </a:r>
          </a:p>
          <a:p>
            <a:pPr lvl="1">
              <a:lnSpc>
                <a:spcPct val="120000"/>
              </a:lnSpc>
              <a:spcBef>
                <a:spcPts val="1400"/>
              </a:spcBef>
            </a:pPr>
            <a:r>
              <a:rPr lang="en-US" sz="8800" dirty="0">
                <a:solidFill>
                  <a:schemeClr val="bg2">
                    <a:lumMod val="50000"/>
                  </a:schemeClr>
                </a:solidFill>
                <a:latin typeface="+mn-lt"/>
              </a:rPr>
              <a:t>One-hot encoding fue  </a:t>
            </a:r>
            <a:r>
              <a:rPr lang="en-US" sz="8800" dirty="0" err="1">
                <a:solidFill>
                  <a:schemeClr val="bg2">
                    <a:lumMod val="50000"/>
                  </a:schemeClr>
                </a:solidFill>
                <a:latin typeface="+mn-lt"/>
              </a:rPr>
              <a:t>aplicado</a:t>
            </a:r>
            <a:r>
              <a:rPr lang="en-US" sz="8800" dirty="0">
                <a:solidFill>
                  <a:schemeClr val="bg2">
                    <a:lumMod val="50000"/>
                  </a:schemeClr>
                </a:solidFill>
                <a:latin typeface="+mn-lt"/>
              </a:rPr>
              <a:t> a </a:t>
            </a:r>
            <a:r>
              <a:rPr lang="en-US" sz="8800" dirty="0" err="1">
                <a:solidFill>
                  <a:schemeClr val="bg2">
                    <a:lumMod val="50000"/>
                  </a:schemeClr>
                </a:solidFill>
                <a:latin typeface="+mn-lt"/>
              </a:rPr>
              <a:t>características</a:t>
            </a:r>
            <a:r>
              <a:rPr lang="en-US" sz="8800" dirty="0">
                <a:solidFill>
                  <a:schemeClr val="bg2">
                    <a:lumMod val="50000"/>
                  </a:schemeClr>
                </a:solidFill>
                <a:latin typeface="+mn-lt"/>
              </a:rPr>
              <a:t> </a:t>
            </a:r>
            <a:r>
              <a:rPr lang="en-US" sz="8800" dirty="0" err="1">
                <a:solidFill>
                  <a:schemeClr val="bg2">
                    <a:lumMod val="50000"/>
                  </a:schemeClr>
                </a:solidFill>
                <a:latin typeface="+mn-lt"/>
              </a:rPr>
              <a:t>categóricas</a:t>
            </a:r>
            <a:endParaRPr lang="en-US" sz="8800" dirty="0">
              <a:solidFill>
                <a:schemeClr val="accent3">
                  <a:lumMod val="25000"/>
                </a:schemeClr>
              </a:solidFill>
              <a:latin typeface="+mn-lt"/>
            </a:endParaRPr>
          </a:p>
          <a:p>
            <a:pPr>
              <a:lnSpc>
                <a:spcPct val="120000"/>
              </a:lnSpc>
              <a:spcBef>
                <a:spcPts val="1400"/>
              </a:spcBef>
            </a:pPr>
            <a:r>
              <a:rPr lang="en-US" sz="8800" dirty="0">
                <a:solidFill>
                  <a:schemeClr val="accent3">
                    <a:lumMod val="25000"/>
                  </a:schemeClr>
                </a:solidFill>
                <a:latin typeface="+mn-lt"/>
              </a:rPr>
              <a:t>Perform exploratory data analysis (EDA) using visualization and SQL</a:t>
            </a:r>
          </a:p>
          <a:p>
            <a:pPr>
              <a:lnSpc>
                <a:spcPct val="120000"/>
              </a:lnSpc>
              <a:spcBef>
                <a:spcPts val="1400"/>
              </a:spcBef>
            </a:pPr>
            <a:r>
              <a:rPr lang="en-US" sz="8800" dirty="0">
                <a:solidFill>
                  <a:schemeClr val="accent3">
                    <a:lumMod val="25000"/>
                  </a:schemeClr>
                </a:solidFill>
                <a:latin typeface="+mn-lt"/>
              </a:rPr>
              <a:t>Perform interactive visual analytics using Folium and </a:t>
            </a:r>
            <a:r>
              <a:rPr lang="en-US" sz="8800" dirty="0" err="1">
                <a:solidFill>
                  <a:schemeClr val="accent3">
                    <a:lumMod val="25000"/>
                  </a:schemeClr>
                </a:solidFill>
                <a:latin typeface="+mn-lt"/>
              </a:rPr>
              <a:t>Plotly</a:t>
            </a:r>
            <a:r>
              <a:rPr lang="en-US" sz="8800" dirty="0">
                <a:solidFill>
                  <a:schemeClr val="accent3">
                    <a:lumMod val="25000"/>
                  </a:schemeClr>
                </a:solidFill>
                <a:latin typeface="+mn-lt"/>
              </a:rPr>
              <a:t> Dash</a:t>
            </a:r>
          </a:p>
          <a:p>
            <a:pPr>
              <a:lnSpc>
                <a:spcPct val="120000"/>
              </a:lnSpc>
              <a:spcBef>
                <a:spcPts val="1400"/>
              </a:spcBef>
            </a:pPr>
            <a:r>
              <a:rPr lang="en-US" sz="8800" dirty="0">
                <a:solidFill>
                  <a:schemeClr val="accent3">
                    <a:lumMod val="25000"/>
                  </a:schemeClr>
                </a:solidFill>
                <a:latin typeface="+mn-lt"/>
              </a:rPr>
              <a:t>Perform predictive analysis using classification models:</a:t>
            </a:r>
          </a:p>
          <a:p>
            <a:pPr marL="0" indent="0">
              <a:lnSpc>
                <a:spcPct val="120000"/>
              </a:lnSpc>
              <a:spcBef>
                <a:spcPts val="1400"/>
              </a:spcBef>
              <a:buNone/>
            </a:pPr>
            <a:r>
              <a:rPr lang="es-ES" sz="7200" dirty="0">
                <a:solidFill>
                  <a:schemeClr val="accent3">
                    <a:lumMod val="25000"/>
                  </a:schemeClr>
                </a:solidFill>
                <a:latin typeface="+mn-lt"/>
              </a:rPr>
              <a:t>Cómo construir, ajustar y evaluar modelos de clasificación</a:t>
            </a:r>
            <a:endParaRPr lang="en-US" sz="7200" dirty="0">
              <a:solidFill>
                <a:schemeClr val="accent3">
                  <a:lumMod val="25000"/>
                </a:schemeClr>
              </a:solidFill>
              <a:latin typeface="+mn-lt"/>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s-ES" sz="2200" dirty="0">
                <a:solidFill>
                  <a:schemeClr val="accent3">
                    <a:lumMod val="25000"/>
                  </a:schemeClr>
                </a:solidFill>
                <a:latin typeface="Abadi" panose="020B0604020104020204" pitchFamily="34" charset="0"/>
              </a:rPr>
              <a:t>Los datos se recopilaron mediante diversos métodos. La recopilación de datos se realizó mediante una solicitud GET a la API de </a:t>
            </a:r>
            <a:r>
              <a:rPr lang="es-ES" sz="2200" dirty="0" err="1">
                <a:solidFill>
                  <a:schemeClr val="accent3">
                    <a:lumMod val="25000"/>
                  </a:schemeClr>
                </a:solidFill>
                <a:latin typeface="Abadi" panose="020B0604020104020204" pitchFamily="34" charset="0"/>
              </a:rPr>
              <a:t>SpaceX.A</a:t>
            </a:r>
            <a:r>
              <a:rPr lang="es-ES" sz="2200" dirty="0">
                <a:solidFill>
                  <a:schemeClr val="accent3">
                    <a:lumMod val="25000"/>
                  </a:schemeClr>
                </a:solidFill>
                <a:latin typeface="Abadi" panose="020B0604020104020204" pitchFamily="34" charset="0"/>
              </a:rPr>
              <a:t> continuación, decodificamos el contenido de la respuesta como JSON mediante la función .</a:t>
            </a:r>
            <a:r>
              <a:rPr lang="es-ES" sz="2200" dirty="0" err="1">
                <a:solidFill>
                  <a:schemeClr val="accent3">
                    <a:lumMod val="25000"/>
                  </a:schemeClr>
                </a:solidFill>
                <a:latin typeface="Abadi" panose="020B0604020104020204" pitchFamily="34" charset="0"/>
              </a:rPr>
              <a:t>json</a:t>
            </a:r>
            <a:r>
              <a:rPr lang="es-ES" sz="2200" dirty="0">
                <a:solidFill>
                  <a:schemeClr val="accent3">
                    <a:lumMod val="25000"/>
                  </a:schemeClr>
                </a:solidFill>
                <a:latin typeface="Abadi" panose="020B0604020104020204" pitchFamily="34" charset="0"/>
              </a:rPr>
              <a:t>() y lo convertimos en un </a:t>
            </a:r>
            <a:r>
              <a:rPr lang="es-ES" sz="2200" dirty="0" err="1">
                <a:solidFill>
                  <a:schemeClr val="accent3">
                    <a:lumMod val="25000"/>
                  </a:schemeClr>
                </a:solidFill>
                <a:latin typeface="Abadi" panose="020B0604020104020204" pitchFamily="34" charset="0"/>
              </a:rPr>
              <a:t>dataframe</a:t>
            </a:r>
            <a:r>
              <a:rPr lang="es-ES" sz="2200" dirty="0">
                <a:solidFill>
                  <a:schemeClr val="accent3">
                    <a:lumMod val="25000"/>
                  </a:schemeClr>
                </a:solidFill>
                <a:latin typeface="Abadi" panose="020B0604020104020204" pitchFamily="34" charset="0"/>
              </a:rPr>
              <a:t> de Pandas mediante .</a:t>
            </a:r>
            <a:r>
              <a:rPr lang="es-ES" sz="2200" dirty="0" err="1">
                <a:solidFill>
                  <a:schemeClr val="accent3">
                    <a:lumMod val="25000"/>
                  </a:schemeClr>
                </a:solidFill>
                <a:latin typeface="Abadi" panose="020B0604020104020204" pitchFamily="34" charset="0"/>
              </a:rPr>
              <a:t>json_normalize</a:t>
            </a:r>
            <a:r>
              <a:rPr lang="es-ES" sz="2200" dirty="0">
                <a:solidFill>
                  <a:schemeClr val="accent3">
                    <a:lumMod val="25000"/>
                  </a:schemeClr>
                </a:solidFill>
                <a:latin typeface="Abadi" panose="020B0604020104020204" pitchFamily="34" charset="0"/>
              </a:rPr>
              <a:t>().Después, limpiamos los datos, verificamos si faltaban valores y los completamos cuando fue </a:t>
            </a:r>
            <a:r>
              <a:rPr lang="es-ES" sz="2200" dirty="0" err="1">
                <a:solidFill>
                  <a:schemeClr val="accent3">
                    <a:lumMod val="25000"/>
                  </a:schemeClr>
                </a:solidFill>
                <a:latin typeface="Abadi" panose="020B0604020104020204" pitchFamily="34" charset="0"/>
              </a:rPr>
              <a:t>necesario.Además</a:t>
            </a:r>
            <a:r>
              <a:rPr lang="es-ES" sz="2200" dirty="0">
                <a:solidFill>
                  <a:schemeClr val="accent3">
                    <a:lumMod val="25000"/>
                  </a:schemeClr>
                </a:solidFill>
                <a:latin typeface="Abadi" panose="020B0604020104020204" pitchFamily="34" charset="0"/>
              </a:rPr>
              <a:t>, realizamos un raspado web de Wikipedia para los registros de lanzamiento del Falcon 9 con </a:t>
            </a:r>
            <a:r>
              <a:rPr lang="es-ES" sz="2200" dirty="0" err="1">
                <a:solidFill>
                  <a:schemeClr val="accent3">
                    <a:lumMod val="25000"/>
                  </a:schemeClr>
                </a:solidFill>
                <a:latin typeface="Abadi" panose="020B0604020104020204" pitchFamily="34" charset="0"/>
              </a:rPr>
              <a:t>BeautifulSoup.El</a:t>
            </a:r>
            <a:r>
              <a:rPr lang="es-ES" sz="2200" dirty="0">
                <a:solidFill>
                  <a:schemeClr val="accent3">
                    <a:lumMod val="25000"/>
                  </a:schemeClr>
                </a:solidFill>
                <a:latin typeface="Abadi" panose="020B0604020104020204" pitchFamily="34" charset="0"/>
              </a:rPr>
              <a:t> objetivo era extraer los registros de lanzamiento como una tabla HTML, analizarla y convertirla en un </a:t>
            </a:r>
            <a:r>
              <a:rPr lang="es-ES" sz="2200" dirty="0" err="1">
                <a:solidFill>
                  <a:schemeClr val="accent3">
                    <a:lumMod val="25000"/>
                  </a:schemeClr>
                </a:solidFill>
                <a:latin typeface="Abadi" panose="020B0604020104020204" pitchFamily="34" charset="0"/>
              </a:rPr>
              <a:t>dataframe</a:t>
            </a:r>
            <a:r>
              <a:rPr lang="es-ES" sz="2200" dirty="0">
                <a:solidFill>
                  <a:schemeClr val="accent3">
                    <a:lumMod val="25000"/>
                  </a:schemeClr>
                </a:solidFill>
                <a:latin typeface="Abadi" panose="020B0604020104020204" pitchFamily="34" charset="0"/>
              </a:rPr>
              <a:t> de Pandas para su posterior análisis.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s-ES" sz="2200" dirty="0" err="1">
                <a:solidFill>
                  <a:schemeClr val="accent3">
                    <a:lumMod val="25000"/>
                  </a:schemeClr>
                </a:solidFill>
                <a:latin typeface="Abadi" panose="020B0604020104020204" pitchFamily="34" charset="0"/>
              </a:rPr>
              <a:t>Utilize</a:t>
            </a:r>
            <a:r>
              <a:rPr lang="es-ES" sz="2200" dirty="0">
                <a:solidFill>
                  <a:schemeClr val="accent3">
                    <a:lumMod val="25000"/>
                  </a:schemeClr>
                </a:solidFill>
                <a:latin typeface="Abadi" panose="020B0604020104020204" pitchFamily="34" charset="0"/>
              </a:rPr>
              <a:t> la solicitud GET a la API de SpaceX para recopilar datos, limpiar los datos solicitados e hicimos algunas manipulaciones y formateos básicos de datos.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https://github.com/Cristobal-galaz/Tools-for-Data-Science/tree/main/space%20x</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5910262" y="1699330"/>
            <a:ext cx="5461000" cy="429983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s-ES" sz="2200" dirty="0">
                <a:solidFill>
                  <a:schemeClr val="accent3">
                    <a:lumMod val="25000"/>
                  </a:schemeClr>
                </a:solidFill>
                <a:latin typeface="Abadi" panose="020B0604020104020204" pitchFamily="34" charset="0"/>
              </a:rPr>
              <a:t>Aplicamos el web </a:t>
            </a:r>
            <a:r>
              <a:rPr lang="es-ES" sz="2200" dirty="0" err="1">
                <a:solidFill>
                  <a:schemeClr val="accent3">
                    <a:lumMod val="25000"/>
                  </a:schemeClr>
                </a:solidFill>
                <a:latin typeface="Abadi" panose="020B0604020104020204" pitchFamily="34" charset="0"/>
              </a:rPr>
              <a:t>scrapping</a:t>
            </a:r>
            <a:r>
              <a:rPr lang="es-ES" sz="2200" dirty="0">
                <a:solidFill>
                  <a:schemeClr val="accent3">
                    <a:lumMod val="25000"/>
                  </a:schemeClr>
                </a:solidFill>
                <a:latin typeface="Abadi" panose="020B0604020104020204" pitchFamily="34" charset="0"/>
              </a:rPr>
              <a:t> para extraer los registros de lanzamiento de Falcon 9 con </a:t>
            </a:r>
            <a:r>
              <a:rPr lang="es-ES" sz="2200" dirty="0" err="1">
                <a:solidFill>
                  <a:schemeClr val="accent3">
                    <a:lumMod val="25000"/>
                  </a:schemeClr>
                </a:solidFill>
                <a:latin typeface="Abadi" panose="020B0604020104020204" pitchFamily="34" charset="0"/>
              </a:rPr>
              <a:t>BeautifulSoup.Analizamos</a:t>
            </a:r>
            <a:r>
              <a:rPr lang="es-ES" sz="2200" dirty="0">
                <a:solidFill>
                  <a:schemeClr val="accent3">
                    <a:lumMod val="25000"/>
                  </a:schemeClr>
                </a:solidFill>
                <a:latin typeface="Abadi" panose="020B0604020104020204" pitchFamily="34" charset="0"/>
              </a:rPr>
              <a:t> la tabla y la convertimos en un </a:t>
            </a:r>
            <a:r>
              <a:rPr lang="es-ES" sz="2200" dirty="0" err="1">
                <a:solidFill>
                  <a:schemeClr val="accent3">
                    <a:lumMod val="25000"/>
                  </a:schemeClr>
                </a:solidFill>
                <a:latin typeface="Abadi" panose="020B0604020104020204" pitchFamily="34" charset="0"/>
              </a:rPr>
              <a:t>dataframe</a:t>
            </a:r>
            <a:r>
              <a:rPr lang="es-ES" sz="2200" dirty="0">
                <a:solidFill>
                  <a:schemeClr val="accent3">
                    <a:lumMod val="25000"/>
                  </a:schemeClr>
                </a:solidFill>
                <a:latin typeface="Abadi" panose="020B0604020104020204" pitchFamily="34" charset="0"/>
              </a:rPr>
              <a:t> de Pandas.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https://github.com/Cristobal-galaz/Tools-for-Data-Science/tree/main/space%20x</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5"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1" y="1414350"/>
            <a:ext cx="5527749"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138</TotalTime>
  <Words>1863</Words>
  <Application>Microsoft Office PowerPoint</Application>
  <PresentationFormat>Panorámica</PresentationFormat>
  <Paragraphs>181</Paragraphs>
  <Slides>47</Slides>
  <Notes>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47</vt:i4>
      </vt:variant>
    </vt:vector>
  </HeadingPairs>
  <TitlesOfParts>
    <vt:vector size="52"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Cristobal Galaz</cp:lastModifiedBy>
  <cp:revision>199</cp:revision>
  <dcterms:created xsi:type="dcterms:W3CDTF">2021-04-29T18:58:34Z</dcterms:created>
  <dcterms:modified xsi:type="dcterms:W3CDTF">2025-06-11T01:24:00Z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